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82" r:id="rId4"/>
    <p:sldId id="280" r:id="rId5"/>
    <p:sldId id="257" r:id="rId6"/>
    <p:sldId id="262" r:id="rId7"/>
    <p:sldId id="279" r:id="rId8"/>
    <p:sldId id="270" r:id="rId9"/>
    <p:sldId id="265" r:id="rId10"/>
    <p:sldId id="278" r:id="rId11"/>
    <p:sldId id="275" r:id="rId12"/>
    <p:sldId id="272" r:id="rId13"/>
    <p:sldId id="258" r:id="rId14"/>
    <p:sldId id="259" r:id="rId15"/>
    <p:sldId id="260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6600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04" y="-5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9C873-1248-426A-BE62-3DF4F85E32FF}" type="datetimeFigureOut">
              <a:rPr lang="es-MX" smtClean="0"/>
              <a:pPr/>
              <a:t>18-11-29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EB9B7-28B2-4CF9-AE5A-4F53348C1332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651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B9B7-28B2-4CF9-AE5A-4F53348C1332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166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D243F-7514-4286-A0BE-64247E547B19}" type="datetimeFigureOut">
              <a:rPr lang="en-US" smtClean="0"/>
              <a:pPr/>
              <a:t>18-11-29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F60A-69AC-4615-B2EC-C84FCEEEF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s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" y="0"/>
            <a:ext cx="9087556" cy="681566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71800" y="1295400"/>
            <a:ext cx="3048000" cy="7620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Housing</a:t>
            </a:r>
            <a:endParaRPr lang="en-US" dirty="0">
              <a:ln>
                <a:solidFill>
                  <a:srgbClr val="0000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209800" y="4648200"/>
            <a:ext cx="46482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Betting Game</a:t>
            </a:r>
            <a:endParaRPr lang="en-US" dirty="0">
              <a:ln>
                <a:solidFill>
                  <a:srgbClr val="0000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057400" y="3886200"/>
            <a:ext cx="4800600" cy="523220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I </a:t>
            </a:r>
            <a:r>
              <a:rPr lang="es-ES" sz="2800" b="1" dirty="0" err="1" smtClean="0">
                <a:solidFill>
                  <a:srgbClr val="002060"/>
                </a:solidFill>
              </a:rPr>
              <a:t>recently</a:t>
            </a:r>
            <a:r>
              <a:rPr lang="es-ES" sz="2800" b="1" dirty="0" smtClean="0">
                <a:solidFill>
                  <a:srgbClr val="002060"/>
                </a:solidFill>
              </a:rPr>
              <a:t> moved </a:t>
            </a:r>
            <a:r>
              <a:rPr lang="es-ES" sz="2800" b="1" dirty="0" err="1" smtClean="0">
                <a:solidFill>
                  <a:srgbClr val="002060"/>
                </a:solidFill>
              </a:rPr>
              <a:t>to</a:t>
            </a:r>
            <a:r>
              <a:rPr lang="es-ES" sz="2800" b="1" dirty="0" smtClean="0">
                <a:solidFill>
                  <a:srgbClr val="002060"/>
                </a:solidFill>
              </a:rPr>
              <a:t>  _____. </a:t>
            </a:r>
            <a:r>
              <a:rPr lang="es-ES" sz="2800" b="1" dirty="0" smtClean="0">
                <a:solidFill>
                  <a:srgbClr val="002060"/>
                </a:solidFill>
              </a:rPr>
              <a:t> </a:t>
            </a:r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62200" y="4783197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landscape</a:t>
            </a:r>
            <a:endParaRPr lang="es-MX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city centre</a:t>
            </a:r>
            <a:endParaRPr lang="es-MX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suburbs</a:t>
            </a:r>
            <a:endParaRPr lang="es-MX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amenities </a:t>
            </a:r>
            <a:endParaRPr lang="es-MX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Elipse"/>
          <p:cNvSpPr/>
          <p:nvPr/>
        </p:nvSpPr>
        <p:spPr>
          <a:xfrm>
            <a:off x="2286000" y="5867400"/>
            <a:ext cx="457200" cy="4572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9400" y="0"/>
            <a:ext cx="3657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609600" y="3505200"/>
            <a:ext cx="80010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The correct way to a</a:t>
            </a:r>
            <a:r>
              <a:rPr lang="es-MX" sz="3200" b="1" dirty="0" smtClean="0">
                <a:solidFill>
                  <a:srgbClr val="000000"/>
                </a:solidFill>
              </a:rPr>
              <a:t>sk about the cost of rent.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09800" y="4648200"/>
            <a:ext cx="52578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is the rent?</a:t>
            </a:r>
            <a:endParaRPr lang="es-MX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rent price?</a:t>
            </a:r>
            <a:endParaRPr lang="es-MX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you pay rent?</a:t>
            </a:r>
            <a:endParaRPr lang="es-MX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the rent is?</a:t>
            </a:r>
            <a:endParaRPr lang="es-MX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2209800" y="47244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pic>
        <p:nvPicPr>
          <p:cNvPr id="2" name="Picture 1" descr="re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4902200" cy="274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a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0"/>
            <a:ext cx="3860800" cy="6858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01600" y="2590800"/>
            <a:ext cx="5181600" cy="18158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Pets are allowed?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apartment pet friendly?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have pets?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allow the pets?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25400" y="31242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3400" y="1143000"/>
            <a:ext cx="4191000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FF"/>
                </a:solidFill>
              </a:rPr>
              <a:t>The correct way to ask </a:t>
            </a:r>
          </a:p>
          <a:p>
            <a:pPr algn="ctr"/>
            <a:r>
              <a:rPr lang="es-MX" sz="3200" b="1" dirty="0" smtClean="0">
                <a:solidFill>
                  <a:srgbClr val="0000FF"/>
                </a:solidFill>
              </a:rPr>
              <a:t>about pets.</a:t>
            </a:r>
            <a:endParaRPr lang="es-MX" sz="32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38200" y="4567297"/>
            <a:ext cx="70866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bedrooms does it have?</a:t>
            </a:r>
            <a:endParaRPr lang="es-MX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bedrooms does it has?</a:t>
            </a:r>
            <a:endParaRPr lang="es-MX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bedrooms there are?</a:t>
            </a:r>
            <a:endParaRPr lang="es-MX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bedrooms is there?</a:t>
            </a:r>
            <a:endParaRPr lang="es-MX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838200" y="4719697"/>
            <a:ext cx="383059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457200" y="3733800"/>
            <a:ext cx="8077200" cy="5847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FF"/>
                </a:solidFill>
              </a:rPr>
              <a:t>The correct way to ask about # of bedrooms.</a:t>
            </a:r>
            <a:endParaRPr lang="es-MX" sz="3200" b="1" dirty="0" smtClean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6136"/>
            <a:ext cx="5712664" cy="3425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048000" y="4280118"/>
            <a:ext cx="40386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amenities</a:t>
            </a:r>
            <a:endParaRPr lang="es-MX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furnaces</a:t>
            </a:r>
            <a:endParaRPr lang="es-MX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appliances</a:t>
            </a:r>
            <a:endParaRPr lang="es-MX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</a:t>
            </a:r>
            <a:endParaRPr lang="es-MX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048000" y="5638800"/>
            <a:ext cx="457200" cy="457200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609600" y="3505200"/>
            <a:ext cx="31242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These are called: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1000"/>
            <a:ext cx="5638800" cy="286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1066800" y="5042118"/>
            <a:ext cx="76962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bathtub / 2. toilet / 3. roof / 4. shower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2.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washroom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3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ceiling /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bathtub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sunk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2. toilet / 3.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ceiling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4.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2. toilet / 3.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ceiling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4.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bathtub</a:t>
            </a:r>
            <a:endParaRPr lang="es-MX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1066800" y="6400800"/>
            <a:ext cx="3810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0"/>
            <a:ext cx="9144000" cy="4572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757768">
            <a:off x="5464366" y="2693779"/>
            <a:ext cx="1708589" cy="5461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757768">
            <a:off x="240654" y="1902491"/>
            <a:ext cx="1708589" cy="5461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3228774" y="1952826"/>
            <a:ext cx="1708589" cy="5461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4676575" y="581225"/>
            <a:ext cx="1708589" cy="5461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2 CuadroTexto"/>
          <p:cNvSpPr txBox="1"/>
          <p:nvPr/>
        </p:nvSpPr>
        <p:spPr>
          <a:xfrm>
            <a:off x="304800" y="12954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1.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4" name="2 CuadroTexto"/>
          <p:cNvSpPr txBox="1"/>
          <p:nvPr/>
        </p:nvSpPr>
        <p:spPr>
          <a:xfrm>
            <a:off x="3810000" y="9906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0000"/>
                </a:solidFill>
              </a:rPr>
              <a:t>3</a:t>
            </a:r>
            <a:r>
              <a:rPr lang="es-MX" sz="3200" b="1" dirty="0" smtClean="0">
                <a:solidFill>
                  <a:srgbClr val="000000"/>
                </a:solidFill>
              </a:rPr>
              <a:t>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5334000" y="12954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0000"/>
                </a:solidFill>
              </a:rPr>
              <a:t>3</a:t>
            </a:r>
            <a:r>
              <a:rPr lang="es-MX" sz="3200" b="1" dirty="0" smtClean="0">
                <a:solidFill>
                  <a:srgbClr val="000000"/>
                </a:solidFill>
              </a:rPr>
              <a:t>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6" name="2 CuadroTexto"/>
          <p:cNvSpPr txBox="1"/>
          <p:nvPr/>
        </p:nvSpPr>
        <p:spPr>
          <a:xfrm>
            <a:off x="5562600" y="21336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0000"/>
                </a:solidFill>
              </a:rPr>
              <a:t>4</a:t>
            </a:r>
            <a:r>
              <a:rPr lang="es-MX" sz="3200" b="1" dirty="0" smtClean="0">
                <a:solidFill>
                  <a:srgbClr val="000000"/>
                </a:solidFill>
              </a:rPr>
              <a:t>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-8467"/>
            <a:ext cx="3600349" cy="2268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286000"/>
            <a:ext cx="3388189" cy="226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3810000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789431" cy="22379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8 CuadroTexto"/>
          <p:cNvSpPr txBox="1"/>
          <p:nvPr/>
        </p:nvSpPr>
        <p:spPr>
          <a:xfrm>
            <a:off x="0" y="5042118"/>
            <a:ext cx="9144000" cy="175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hardwood / 2. carpeting / 3. tiles / 4. laminate / 5. marble</a:t>
            </a:r>
            <a:endParaRPr lang="es-MX" sz="27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s-MX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1. </a:t>
            </a:r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marble / 2. laminate / 3. tiles / 4. hardwood / 5. Quartz</a:t>
            </a:r>
            <a:endParaRPr lang="es-MX" sz="27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hardwood / 2. carpeting / 3.  Quartz / 4. tiles / 5. marble</a:t>
            </a:r>
            <a:endParaRPr lang="es-MX" sz="27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softwood / 2. blinds / 3. tiles / 4. plastic / 5. granite</a:t>
            </a:r>
            <a:endParaRPr lang="es-MX" sz="2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0" y="5181600"/>
            <a:ext cx="3810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0000FF"/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0" y="21167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1.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4" name="2 CuadroTexto"/>
          <p:cNvSpPr txBox="1"/>
          <p:nvPr/>
        </p:nvSpPr>
        <p:spPr>
          <a:xfrm>
            <a:off x="3810000" y="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0000"/>
                </a:solidFill>
              </a:rPr>
              <a:t>3</a:t>
            </a:r>
            <a:r>
              <a:rPr lang="es-MX" sz="3200" b="1" dirty="0" smtClean="0">
                <a:solidFill>
                  <a:srgbClr val="000000"/>
                </a:solidFill>
              </a:rPr>
              <a:t>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8467" y="22860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2.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2 CuadroTexto"/>
          <p:cNvSpPr txBox="1"/>
          <p:nvPr/>
        </p:nvSpPr>
        <p:spPr>
          <a:xfrm>
            <a:off x="6934200" y="0"/>
            <a:ext cx="6096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5.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18" name="2 CuadroTexto"/>
          <p:cNvSpPr txBox="1"/>
          <p:nvPr/>
        </p:nvSpPr>
        <p:spPr>
          <a:xfrm>
            <a:off x="3810000" y="3886200"/>
            <a:ext cx="533400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</a:rPr>
              <a:t>4.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5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762000" y="3962400"/>
            <a:ext cx="67056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000000"/>
                </a:solidFill>
              </a:rPr>
              <a:t>Fridge, stove and dishwasher are all </a:t>
            </a:r>
            <a:r>
              <a:rPr lang="mr-IN" sz="2800" b="1" dirty="0" smtClean="0">
                <a:solidFill>
                  <a:srgbClr val="000000"/>
                </a:solidFill>
              </a:rPr>
              <a:t>…</a:t>
            </a:r>
            <a:r>
              <a:rPr lang="es-MX" sz="2800" b="1" dirty="0" smtClean="0">
                <a:solidFill>
                  <a:srgbClr val="000000"/>
                </a:solidFill>
              </a:rPr>
              <a:t> </a:t>
            </a:r>
            <a:endParaRPr lang="es-MX" sz="2800" b="1" dirty="0" smtClean="0">
              <a:solidFill>
                <a:srgbClr val="00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90600" y="4800600"/>
            <a:ext cx="64008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es-MX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tilities			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  <a:p>
            <a:pPr marL="742950" indent="-742950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</a:t>
            </a:r>
            <a:r>
              <a:rPr lang="es-MX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andscaping		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MX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Appliances</a:t>
            </a:r>
          </a:p>
        </p:txBody>
      </p:sp>
      <p:sp>
        <p:nvSpPr>
          <p:cNvPr id="14" name="13 Elipse"/>
          <p:cNvSpPr/>
          <p:nvPr/>
        </p:nvSpPr>
        <p:spPr>
          <a:xfrm>
            <a:off x="4648200" y="5334000"/>
            <a:ext cx="381000" cy="475282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 descr="applianc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0"/>
            <a:ext cx="5562600" cy="3111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28600" y="3048000"/>
            <a:ext cx="8686800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gorgeous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____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 stop, ____ restaurants and ____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am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52600" y="4643497"/>
            <a:ext cx="5486400" cy="2062103"/>
          </a:xfrm>
          <a:prstGeom prst="rect">
            <a:avLst/>
          </a:prstGeom>
          <a:solidFill>
            <a:schemeClr val="bg2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a 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the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the 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/ the</a:t>
            </a:r>
          </a:p>
          <a:p>
            <a:pPr marL="742950" indent="-742950"/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the / the 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the</a:t>
            </a:r>
          </a:p>
          <a:p>
            <a:pPr marL="742950" indent="-742950"/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 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the </a:t>
            </a:r>
          </a:p>
          <a:p>
            <a:pPr marL="742950" indent="-742950"/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/ the / a / X / a / X</a:t>
            </a:r>
            <a:endParaRPr lang="es-MX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Elipse"/>
          <p:cNvSpPr/>
          <p:nvPr/>
        </p:nvSpPr>
        <p:spPr>
          <a:xfrm>
            <a:off x="1752600" y="62484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pic>
        <p:nvPicPr>
          <p:cNvPr id="2" name="Picture 1" descr="hou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3922059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152400" y="3459540"/>
            <a:ext cx="8839200" cy="1015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new ____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____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 _____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stove</a:t>
            </a:r>
            <a:r>
              <a:rPr lang="es-ES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95400" y="4724400"/>
            <a:ext cx="6781800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Countertops / in / on / next to</a:t>
            </a:r>
            <a:endParaRPr lang="es-MX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abinets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to</a:t>
            </a:r>
            <a:endParaRPr lang="es-MX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abinets 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MX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Countertops / in front of / on / behind </a:t>
            </a:r>
            <a:endParaRPr lang="es-MX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Elipse"/>
          <p:cNvSpPr/>
          <p:nvPr/>
        </p:nvSpPr>
        <p:spPr>
          <a:xfrm>
            <a:off x="1295400" y="5257800"/>
            <a:ext cx="381000" cy="3810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 descr="cabine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"/>
            <a:ext cx="4609765" cy="307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52400" y="3429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The new _____ signed a 1 year ____ with the ______. </a:t>
            </a:r>
          </a:p>
          <a:p>
            <a:r>
              <a:rPr lang="es-MX" sz="2800" b="1" dirty="0" smtClean="0"/>
              <a:t>T</a:t>
            </a:r>
            <a:r>
              <a:rPr lang="es-MX" sz="2800" b="1" dirty="0" smtClean="0"/>
              <a:t>he apartment is ______ so they don’t need to buy any ___. </a:t>
            </a:r>
            <a:endParaRPr lang="es-MX" sz="2800" b="1" dirty="0" smtClean="0"/>
          </a:p>
        </p:txBody>
      </p:sp>
      <p:sp>
        <p:nvSpPr>
          <p:cNvPr id="8" name="7 CuadroTexto"/>
          <p:cNvSpPr txBox="1"/>
          <p:nvPr/>
        </p:nvSpPr>
        <p:spPr>
          <a:xfrm>
            <a:off x="152400" y="4813518"/>
            <a:ext cx="88392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Tenants / lease / landlord / fully furnished / furniture.  </a:t>
            </a:r>
            <a:endParaRPr lang="es-MX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Landlady / ocupancy / tenants / rennovated / furniture.</a:t>
            </a:r>
            <a:endParaRPr lang="es-MX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Tenancy / lease / landlady / furnished / furnishing.</a:t>
            </a:r>
            <a:endParaRPr lang="es-MX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Tenants / lease / landlord / unfurnished / furniture.</a:t>
            </a:r>
            <a:endParaRPr lang="es-MX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76200" y="4894421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 descr="sig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6" y="609600"/>
            <a:ext cx="3111500" cy="20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56" y="609600"/>
            <a:ext cx="3097044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219200" y="3200400"/>
            <a:ext cx="7239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0000"/>
                </a:solidFill>
              </a:rPr>
              <a:t>My new bugalow is ____, ____ and ____ than my previous house. </a:t>
            </a:r>
            <a:endParaRPr lang="es-MX" sz="3200" b="1" dirty="0" smtClean="0">
              <a:solidFill>
                <a:srgbClr val="0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95400" y="4414897"/>
            <a:ext cx="71628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 cheaper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modern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bigger</a:t>
            </a:r>
            <a:endParaRPr lang="es-MX" sz="3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heaper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moderner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biger</a:t>
            </a:r>
            <a:endParaRPr lang="es-MX" sz="3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cheaper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modern / more bigger </a:t>
            </a:r>
          </a:p>
          <a:p>
            <a:r>
              <a:rPr lang="es-MX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 cheaper / more modern / bigger</a:t>
            </a:r>
            <a:endParaRPr lang="es-MX" sz="3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Elipse"/>
          <p:cNvSpPr/>
          <p:nvPr/>
        </p:nvSpPr>
        <p:spPr>
          <a:xfrm>
            <a:off x="1295400" y="60198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626" b="13835"/>
          <a:stretch/>
        </p:blipFill>
        <p:spPr>
          <a:xfrm>
            <a:off x="1524000" y="152400"/>
            <a:ext cx="6705600" cy="2794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447800" y="3733800"/>
            <a:ext cx="6248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0000FF"/>
                </a:solidFill>
              </a:rPr>
              <a:t>My</a:t>
            </a:r>
            <a:r>
              <a:rPr lang="es-ES" sz="2800" b="1" dirty="0" smtClean="0">
                <a:solidFill>
                  <a:srgbClr val="0000FF"/>
                </a:solidFill>
              </a:rPr>
              <a:t> _____ </a:t>
            </a:r>
            <a:r>
              <a:rPr lang="es-ES" sz="2800" b="1" dirty="0" err="1" smtClean="0">
                <a:solidFill>
                  <a:srgbClr val="0000FF"/>
                </a:solidFill>
              </a:rPr>
              <a:t>is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white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but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my</a:t>
            </a:r>
            <a:r>
              <a:rPr lang="es-ES" sz="2800" b="1" dirty="0" smtClean="0">
                <a:solidFill>
                  <a:srgbClr val="0000FF"/>
                </a:solidFill>
              </a:rPr>
              <a:t> _____ </a:t>
            </a:r>
            <a:r>
              <a:rPr lang="es-ES" sz="2800" b="1" dirty="0" err="1" smtClean="0">
                <a:solidFill>
                  <a:srgbClr val="0000FF"/>
                </a:solidFill>
              </a:rPr>
              <a:t>is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black</a:t>
            </a:r>
            <a:r>
              <a:rPr lang="es-ES" sz="2800" b="1" dirty="0" smtClean="0">
                <a:solidFill>
                  <a:srgbClr val="0000FF"/>
                </a:solidFill>
              </a:rPr>
              <a:t>.</a:t>
            </a:r>
            <a:endParaRPr lang="es-ES" sz="2800" b="1" dirty="0">
              <a:solidFill>
                <a:srgbClr val="0000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81200" y="4648200"/>
            <a:ext cx="54102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Furnace / driveway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fence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driveway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driveway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walls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MX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 / driveway</a:t>
            </a:r>
            <a:endParaRPr lang="es-MX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Elipse"/>
          <p:cNvSpPr/>
          <p:nvPr/>
        </p:nvSpPr>
        <p:spPr>
          <a:xfrm>
            <a:off x="1905000" y="51816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37" r="8102"/>
          <a:stretch/>
        </p:blipFill>
        <p:spPr>
          <a:xfrm>
            <a:off x="4233" y="16933"/>
            <a:ext cx="4643109" cy="2269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>
            <a:off x="4724400" y="8467"/>
            <a:ext cx="4419600" cy="2294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rot="17282292">
            <a:off x="5021454" y="2505944"/>
            <a:ext cx="2197608" cy="62525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5794034">
            <a:off x="1477851" y="2767439"/>
            <a:ext cx="1806164" cy="59613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CuadroTexto"/>
          <p:cNvSpPr txBox="1"/>
          <p:nvPr/>
        </p:nvSpPr>
        <p:spPr>
          <a:xfrm>
            <a:off x="3124200" y="4800600"/>
            <a:ext cx="3124200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742950" indent="-742950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fence</a:t>
            </a:r>
            <a:endParaRPr lang="es-MX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</a:t>
            </a:r>
            <a:endParaRPr lang="es-MX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porch</a:t>
            </a:r>
            <a:endParaRPr lang="es-MX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backyard</a:t>
            </a:r>
            <a:endParaRPr lang="es-MX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048000" y="57150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90600" y="3733800"/>
            <a:ext cx="75438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00FF"/>
                </a:solidFill>
              </a:rPr>
              <a:t>I </a:t>
            </a:r>
            <a:r>
              <a:rPr lang="es-ES" sz="2800" b="1" dirty="0" err="1" smtClean="0">
                <a:solidFill>
                  <a:srgbClr val="0000FF"/>
                </a:solidFill>
              </a:rPr>
              <a:t>like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having</a:t>
            </a:r>
            <a:r>
              <a:rPr lang="es-ES" sz="2800" b="1" dirty="0" smtClean="0">
                <a:solidFill>
                  <a:srgbClr val="0000FF"/>
                </a:solidFill>
              </a:rPr>
              <a:t> a </a:t>
            </a:r>
            <a:r>
              <a:rPr lang="es-ES" sz="2800" b="1" dirty="0" err="1" smtClean="0">
                <a:solidFill>
                  <a:srgbClr val="0000FF"/>
                </a:solidFill>
              </a:rPr>
              <a:t>big</a:t>
            </a:r>
            <a:r>
              <a:rPr lang="es-ES" sz="2800" b="1" dirty="0" smtClean="0">
                <a:solidFill>
                  <a:srgbClr val="0000FF"/>
                </a:solidFill>
              </a:rPr>
              <a:t> _____ in </a:t>
            </a:r>
            <a:r>
              <a:rPr lang="es-ES" sz="2800" b="1" dirty="0" err="1" smtClean="0">
                <a:solidFill>
                  <a:srgbClr val="0000FF"/>
                </a:solidFill>
              </a:rPr>
              <a:t>front</a:t>
            </a:r>
            <a:r>
              <a:rPr lang="es-ES" sz="2800" b="1" dirty="0" smtClean="0">
                <a:solidFill>
                  <a:srgbClr val="0000FF"/>
                </a:solidFill>
              </a:rPr>
              <a:t> of </a:t>
            </a:r>
            <a:r>
              <a:rPr lang="es-ES" sz="2800" b="1" dirty="0" err="1" smtClean="0">
                <a:solidFill>
                  <a:srgbClr val="0000FF"/>
                </a:solidFill>
              </a:rPr>
              <a:t>my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house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smtClean="0">
                <a:solidFill>
                  <a:srgbClr val="0000FF"/>
                </a:solidFill>
              </a:rPr>
              <a:t>so </a:t>
            </a:r>
            <a:r>
              <a:rPr lang="es-ES" sz="2800" b="1" dirty="0" err="1" smtClean="0">
                <a:solidFill>
                  <a:srgbClr val="0000FF"/>
                </a:solidFill>
              </a:rPr>
              <a:t>that</a:t>
            </a:r>
            <a:r>
              <a:rPr lang="es-ES" sz="2800" b="1" dirty="0" smtClean="0">
                <a:solidFill>
                  <a:srgbClr val="0000FF"/>
                </a:solidFill>
              </a:rPr>
              <a:t> I can </a:t>
            </a:r>
            <a:r>
              <a:rPr lang="es-ES" sz="2800" b="1" dirty="0" err="1" smtClean="0">
                <a:solidFill>
                  <a:srgbClr val="0000FF"/>
                </a:solidFill>
              </a:rPr>
              <a:t>sit</a:t>
            </a:r>
            <a:r>
              <a:rPr lang="es-ES" sz="2800" b="1" dirty="0" smtClean="0">
                <a:solidFill>
                  <a:srgbClr val="0000FF"/>
                </a:solidFill>
              </a:rPr>
              <a:t> and </a:t>
            </a:r>
            <a:r>
              <a:rPr lang="es-ES" sz="2800" b="1" dirty="0" err="1" smtClean="0">
                <a:solidFill>
                  <a:srgbClr val="0000FF"/>
                </a:solidFill>
              </a:rPr>
              <a:t>drink</a:t>
            </a:r>
            <a:r>
              <a:rPr lang="es-ES" sz="2800" b="1" dirty="0" smtClean="0">
                <a:solidFill>
                  <a:srgbClr val="0000FF"/>
                </a:solidFill>
              </a:rPr>
              <a:t> tea in </a:t>
            </a:r>
            <a:r>
              <a:rPr lang="es-ES" sz="2800" b="1" dirty="0" err="1" smtClean="0">
                <a:solidFill>
                  <a:srgbClr val="0000FF"/>
                </a:solidFill>
              </a:rPr>
              <a:t>the</a:t>
            </a:r>
            <a:r>
              <a:rPr lang="es-ES" sz="2800" b="1" dirty="0" smtClean="0">
                <a:solidFill>
                  <a:srgbClr val="0000FF"/>
                </a:solidFill>
              </a:rPr>
              <a:t> </a:t>
            </a:r>
            <a:r>
              <a:rPr lang="es-ES" sz="2800" b="1" dirty="0" err="1" smtClean="0">
                <a:solidFill>
                  <a:srgbClr val="0000FF"/>
                </a:solidFill>
              </a:rPr>
              <a:t>mornings</a:t>
            </a:r>
            <a:r>
              <a:rPr lang="es-ES" sz="2800" b="1" dirty="0" smtClean="0">
                <a:solidFill>
                  <a:srgbClr val="0000FF"/>
                </a:solidFill>
              </a:rPr>
              <a:t>. </a:t>
            </a:r>
            <a:endParaRPr lang="es-ES" sz="28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5951823" cy="3346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2004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B050"/>
                </a:solidFill>
              </a:rPr>
              <a:t>  1. _____		       2. _______		3. _______</a:t>
            </a:r>
            <a:endParaRPr lang="es-MX" sz="3200" b="1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381000" y="44196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d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uplex / 2. mid-rise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townhouse</a:t>
            </a:r>
            <a:endParaRPr lang="es-MX" sz="3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f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ully-detached  / 2. condo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duplex</a:t>
            </a:r>
            <a:endParaRPr lang="es-MX" sz="3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s-MX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duplex / </a:t>
            </a:r>
            <a:r>
              <a:rPr lang="es-MX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high-rise / 3.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semi-detached </a:t>
            </a:r>
            <a:endParaRPr lang="es-MX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/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MX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Semi-detached / 2. high-rise / 3. duplex </a:t>
            </a:r>
            <a:endParaRPr lang="es-MX" sz="3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Elipse"/>
          <p:cNvSpPr/>
          <p:nvPr/>
        </p:nvSpPr>
        <p:spPr>
          <a:xfrm>
            <a:off x="381000" y="6019800"/>
            <a:ext cx="457200" cy="4572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19373" cy="294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274" r="19721"/>
          <a:stretch/>
        </p:blipFill>
        <p:spPr>
          <a:xfrm>
            <a:off x="3810000" y="-29633"/>
            <a:ext cx="2057400" cy="2913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27902"/>
          <a:stretch/>
        </p:blipFill>
        <p:spPr>
          <a:xfrm>
            <a:off x="6351965" y="0"/>
            <a:ext cx="2783568" cy="2895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750</Words>
  <Application>Microsoft Macintosh PowerPoint</Application>
  <PresentationFormat>On-screen Show (4:3)</PresentationFormat>
  <Paragraphs>85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de Office</vt:lpstr>
      <vt:lpstr>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 Game – Verb Tenses!</dc:title>
  <dc:creator>Acer</dc:creator>
  <cp:lastModifiedBy>Maria Ostapenko</cp:lastModifiedBy>
  <cp:revision>62</cp:revision>
  <dcterms:created xsi:type="dcterms:W3CDTF">2014-10-03T02:33:13Z</dcterms:created>
  <dcterms:modified xsi:type="dcterms:W3CDTF">2018-11-30T03:46:33Z</dcterms:modified>
</cp:coreProperties>
</file>